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859" r:id="rId2"/>
    <p:sldId id="1018" r:id="rId3"/>
    <p:sldId id="1039" r:id="rId4"/>
    <p:sldId id="1040" r:id="rId5"/>
    <p:sldId id="1017" r:id="rId6"/>
    <p:sldId id="1038" r:id="rId7"/>
    <p:sldId id="1041" r:id="rId8"/>
    <p:sldId id="1019" r:id="rId9"/>
    <p:sldId id="1020" r:id="rId10"/>
    <p:sldId id="1021" r:id="rId11"/>
    <p:sldId id="1024" r:id="rId12"/>
    <p:sldId id="1025" r:id="rId13"/>
    <p:sldId id="1026" r:id="rId14"/>
    <p:sldId id="1027" r:id="rId15"/>
    <p:sldId id="1042" r:id="rId16"/>
    <p:sldId id="1032" r:id="rId17"/>
    <p:sldId id="1033" r:id="rId18"/>
    <p:sldId id="1043" r:id="rId19"/>
    <p:sldId id="1045" r:id="rId20"/>
    <p:sldId id="1046" r:id="rId21"/>
    <p:sldId id="1048" r:id="rId22"/>
    <p:sldId id="1034" r:id="rId23"/>
    <p:sldId id="1035" r:id="rId24"/>
    <p:sldId id="1036" r:id="rId2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第七单元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14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故都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秋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荷塘月色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　　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是一种自由、灵活地抒写见闻感受的文体，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与诗歌、小说、戏剧并称为四大文学样式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散文的特点是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形散而神不散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取材自由广泛，形式灵活多样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神不散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是指其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立意明确而集中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。根据内容和性质的不同，散文可分为叙事散文、抒情散文、说理散文、写景散文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8009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文学类文本阅读之赏析句子的表达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技巧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496168"/>
              </p:ext>
            </p:extLst>
          </p:nvPr>
        </p:nvGraphicFramePr>
        <p:xfrm>
          <a:off x="343710" y="2708920"/>
          <a:ext cx="11502992" cy="2520280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val="1393725502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val="2571288158"/>
                    </a:ext>
                  </a:extLst>
                </a:gridCol>
              </a:tblGrid>
              <a:tr h="6300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审美鉴赏与创造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3853960"/>
                  </a:ext>
                </a:extLst>
              </a:tr>
              <a:tr h="189021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文学作品阅读中的词句赏析题是历年高考，特别是北京卷经常涉及的。可以说是文学作品阅读中难度比较高的一类题目，旨在考查学生对关键语句的鉴赏能力。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78737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16108"/>
              </p:ext>
            </p:extLst>
          </p:nvPr>
        </p:nvGraphicFramePr>
        <p:xfrm>
          <a:off x="334566" y="1268760"/>
          <a:ext cx="11502992" cy="2376264"/>
        </p:xfrm>
        <a:graphic>
          <a:graphicData uri="http://schemas.openxmlformats.org/drawingml/2006/table">
            <a:tbl>
              <a:tblPr firstRow="1" firstCol="1" bandRow="1"/>
              <a:tblGrid>
                <a:gridCol w="1431016">
                  <a:extLst>
                    <a:ext uri="{9D8B030D-6E8A-4147-A177-3AD203B41FA5}">
                      <a16:colId xmlns:a16="http://schemas.microsoft.com/office/drawing/2014/main" val="2033734852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val="283949656"/>
                    </a:ext>
                  </a:extLst>
                </a:gridCol>
              </a:tblGrid>
              <a:tr h="23762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请赏析文中画横线的句子。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文章第四段运用了多种手法表达了作者对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的感受。请结合具体语句加以赏析。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赏析文中画横线的句子的表现手法与表达效果。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7940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赏析句子的方法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抓关键词语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很多重点句的含义，往往是通过一两个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动词、形容词、副词、数量词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等关键词语传递出来的。抓住句中关键词语去深入理解句子，是一种常用且可取的赏析句子的方法。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抓修辞手法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修辞手法的运用，能使句子表达的意思更形象、生动、传神。常见的修辞手法有八种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比喻、比拟、夸张、排比、对偶、反复、设问、反问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，它们在不同的语境中所起到的作用各不相同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抓句式特点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整句与散句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：整句形式整齐，音韵和谐，节奏协调，气势贯通，增强语势，强调语义，表达丰富的感情；散句富于变化，形式灵活，使用性广。整散结合，则使得语言表达错落有致，婀娜多姿。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长句与短句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：长句表意严密，内容丰富，细致精确；短句活泼灵动，简洁明快，节奏感较强，语体风格一致，有强调作用，突出表达感情。长短搭配，则使句子富有变化，读起来朗朗上口。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变式句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：通过语序变化或成分省略，可起到强调作用，达到一定的表达效果。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抓表现手法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表现手法是作家在创作中为塑造艺术形象、表达审美情感而运用的各种具体的表现手段，如衬托、对比、借景抒情、托物言志、联想、想象、象征等。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抓结构作用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一个句子在结构上的作用有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承上启下、前后呼应、总结上文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总结全文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等。我们应该抓住总领句、过渡句、总结句，分析其在结构上的作用。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《荷塘月色》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文学类阅读拓展提优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P107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421963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4282590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258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古诗文名句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的诗文名句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八月秋高风怒号，卷我屋上三重茅。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杜甫《茅屋为秋风所破歌》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秋风万里动，日暮黄云高。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岑参《巩北秋兴寄崔明允》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高楼目尽欲黄昏，梧桐叶上萧萧雨。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晏殊《踏莎行》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碧海无波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]</a:t>
            </a:r>
            <a:endParaRPr lang="zh-CN" altLang="zh-CN" sz="1050" dirty="0">
              <a:solidFill>
                <a:srgbClr val="000000"/>
              </a:solidFill>
              <a:latin typeface="+mn-ea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睡起秋声无觅处，满阶梧叶月明中。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刘翰《立秋》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天阶夜色凉如水，坐看牵牛织女星。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杜牧《秋夕》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荷花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的诗文名句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秋阴不散霜飞晚，留得枯荷听雨声。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李商隐《宿骆氏亭寄怀崔雍崔衮》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芙蓉露下落，杨柳月中疏。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萧悫《秋思》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微风摇紫叶，轻露拂朱房。中池所以绿，待我泛红光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沈约《咏芙蓉》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出淤泥而不染，濯清涟而不妖。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周敦颐《爱莲说》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小荷才露尖尖角，早有蜻蜓立上头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杨万里《小池》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郁达夫趣事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有一次，郁达夫请一位在军界做事的朋友到饭馆吃饭。饭毕，饭馆侍者到他们饭桌边收费，郁达夫就从鞋垫底下抽出张钞票交给侍者。郁达夫的朋友很诧异地问：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郁兄，你怎么把钱藏在鞋子里呀？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郁达夫笑笑，说：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这东西过去一直压迫我，现在我也要压迫它！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026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又有一次，郁达夫应邀去作关于文艺创作的演讲。他上台在黑板上写了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快短命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三个大字。台下的听众都觉得很奇怪，他则简明扼要地说：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本人今天要讲的题目是《文艺创作的基本概念》，黑板上的三个字就是要诀。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就是痛快，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就是精简扼要，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就是不离命题。演讲和作文一样，也不可以说得天花乱坠，离题太远。完了。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从在黑板上写那三个字到说完话，郁达夫总共用了不到两分钟。这正合乎他所说的三原则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快短命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460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DFEB"/>
              </a:clrFrom>
              <a:clrTo>
                <a:srgbClr val="FBDF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458" y="908720"/>
            <a:ext cx="5179495" cy="4289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74" y="1556792"/>
            <a:ext cx="11520000" cy="360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《荷塘月色》中的蝉声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散文大师朱自清曾经为了散文《荷塘月色》中关于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在夜间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而困惑。因为他的散文中写道：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树缝里也漏着一两点路灯光，没精打采的，是渴睡人的眼。这时候最热闹的，要数树上的蝉声与水里的蛙声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这也是描写夜间蝉声之句。在作品发表的几年之后有一位读者来信，说出自己的看法：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蝉子夜间是不叫的。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得到确切的夜蝉叫与不叫的结论，朱自清询问周围的同事，同事们大多同意这位读者的看法：蝉子晚上不叫。朱自清又请教昆虫学家刘崇乐先生。刘先生对此细节也无亲身经历，他没有装出权威的样子随意回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朱自清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349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求证，他翻阅了多种有关昆虫的专著，几天后，拿出一段书中的抄文，对朱自清说：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好不容易找到这一段！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文中说，平常夜晚，蝉子是不叫的，但在一个月夜，此作者却清楚地听见它们在叫。朱自清由于刘教授自己没有表态，在回复读者的信中表态：以后散文再版，他将删除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月夜蝉声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句子。以后的一两年，此事常常萦绕于朱自清的脑海中，使他无法忘怀。于是他便常常出外，在树间聆听。不久，竟然两次在月夜听到蝉子的叫声。后来那位读者又从王安石的《葛溪驿》中找到月夜蝉鸣的依据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缺月昏昏漏未央，一灯明灭照秋床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鸣蝉更乱行人耳，正抱疏桐叶半黄。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自此朱自清才较为释然，最终没有删除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月夜蝉声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76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爱国是郁达夫毕生的精神支柱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夏衍先生曾说：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达夫是一个伟大的爱国者，爱国是他毕生的精神支柱。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郁达夫早年留学日本，看到了中国人作为弱国之民饱受的凌辱。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月，日军攻占杭州，入侵富阳，郁达夫的母亲被活活饿死。郁达夫心怀国仇家恨，他写道：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我们这一代，应该为抗战而牺牲。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他应郭沫若之邀，赴武汉参加军委会政治部第三厅的抗日宣传工作。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年，郁达夫又应邀赴新加坡从事抗日宣传工作，在新加坡沦陷后流亡至印尼苏门答腊岛，化名赵廉，集资开设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赵豫记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酒厂，借以掩护抗日文化人士，营救印尼人民和当地华侨。后因汉奸告密，郁达夫被秘密监视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日，郁达夫被日本宪兵秘密杀害。胡愈之先生曾对他作出这样的评价：在中国文学史上，将永远铭刻着郁达夫的名字；在中国人民反法西斯战争的纪念碑上，也将永远铭刻着郁达夫烈士的名字。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爱国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做人与为人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文品与人品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488633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朱自清的孤独与荷塘月色之美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朱自清在《荷塘月色》中提到的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闰儿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是其次子，当时他有三个孩子留在北京，另外两个由朱自清的母亲带回扬州了。所以，他的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颇不宁静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有很多复杂因素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有时代的阴霾，有孩子多带来的烦恼，也有骨肉分离带来的挂念。这种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颇不宁静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的背后深藏着一个知识分子内心深处的孤独、寂寞。他说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这是一条幽僻的路；白天也少人走，夜晚更加寂寞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一个人在这苍茫的月下，什么都可以想，什么都可以不想，便觉是个自由的人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。环境是寂寞的，却让朱自清获得了内心的宁静和自由。诗人里尔克说：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你要爱你的寂寞。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对于创造者来说，寂寞是难能可贵的，寂寞独处的时候，更能发现大自然的美，更能理解生命的本质。如果没有朱自清的孤独，也就没有荷塘月色笼罩着淡淡的喜悦、淡淡的哀愁的朦胧之美。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孤独之美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文学与自由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生活与创造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63136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39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3623"/>
            <a:ext cx="10338173" cy="55456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094" y="5661248"/>
            <a:ext cx="4752528" cy="6107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078" y="6098815"/>
            <a:ext cx="942975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945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771" t="25279"/>
          <a:stretch/>
        </p:blipFill>
        <p:spPr>
          <a:xfrm>
            <a:off x="2051957" y="980728"/>
            <a:ext cx="10019913" cy="496639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2882" y="908720"/>
            <a:ext cx="1237988" cy="792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236" y="4509120"/>
            <a:ext cx="554561" cy="16561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660" y="5274314"/>
            <a:ext cx="1846181" cy="864096"/>
          </a:xfrm>
          <a:prstGeom prst="rect">
            <a:avLst/>
          </a:prstGeom>
        </p:spPr>
      </p:pic>
      <p:sp>
        <p:nvSpPr>
          <p:cNvPr id="6" name="左中括号 5"/>
          <p:cNvSpPr/>
          <p:nvPr/>
        </p:nvSpPr>
        <p:spPr>
          <a:xfrm>
            <a:off x="1765761" y="2519792"/>
            <a:ext cx="304042" cy="1728192"/>
          </a:xfrm>
          <a:prstGeom prst="leftBracket">
            <a:avLst/>
          </a:prstGeom>
          <a:ln w="19050">
            <a:solidFill>
              <a:srgbClr val="F6BC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2345" r="78408"/>
          <a:stretch/>
        </p:blipFill>
        <p:spPr>
          <a:xfrm>
            <a:off x="19639" y="2569062"/>
            <a:ext cx="1844833" cy="172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38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198451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4644427"/>
            <a:ext cx="1017165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4128688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不能自已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不由自主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不能自已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：无法控制自己，使激动的情绪平静下来。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不由自主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：由不得自己；控制不了自己。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控制不住自己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不能自已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侧重于感情或行动，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不由自主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侧重于身体。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入戏颇深的演员在雨水中一度哭到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不能自已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人生总有一些时候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走着走着便忽然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不由自主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地停下脚步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172921"/>
            <a:ext cx="1296144" cy="4169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3063225"/>
            <a:ext cx="1017165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2547486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没精打采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垂头丧气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没精打采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：形容不高兴，不振作。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垂头丧气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：形容情绪低落、失望懊丧的神情。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两者都有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精神萎靡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没精打采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侧重于一时的精神状态，不含意志消沉的意思。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垂头丧气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侧重于一时耷拉脑袋、低落的外部神情，程度更重一些。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小郭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没精打采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地回到家里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准是又遇到了什么不顺心的事。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他回到家里的态度和刚刚完全两样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垂头丧气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地坐在椅子上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脸上没有一丝笑容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像是穷困潦倒得再也扶不起来的样子。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08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92" y="3625270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一叶落而知天下秋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从一片树叶的凋落，知道秋天的到来。比喻通过个别的细微的迹象，可以看到整个形势的发展趋向与结果。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混混沌沌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迷糊不清的样子，模糊一片，不分明。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E3E35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蓊蓊郁郁</a:t>
            </a:r>
            <a:r>
              <a:rPr lang="zh-CN" altLang="zh-CN" b="1" dirty="0">
                <a:solidFill>
                  <a:srgbClr val="EE3E35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形容树木茂盛的样子。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唐代诗人曾说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山僧不解数甲子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一叶落而知天下秋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一叶知秋至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生命仿佛已然到了暮年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失去了盛夏之年的勃勃生机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一切的变化只是为了迎合冬日的沉寂。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午餐后人容易犯困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如果午后不休息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整个下午就会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混混沌沌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没精神。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门前的那一大片</a:t>
            </a:r>
            <a:r>
              <a:rPr lang="zh-CN" altLang="zh-CN" b="1" u="sng" spc="-100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蓊蓊郁郁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的树林被砍掉了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整块地被推得平平整整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成了新的稻场。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720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《故 都 的 秋》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月，郁达夫用相当大的精力参加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左翼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文化活动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和进行创作。由于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国民党白色恐怖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的威胁，郁达夫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月由上海迁居杭州，在杭州居住了近三年，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月离杭赴福州。在这段时间里，他思想苦闷，创作枯竭，于是游山玩水，过的是一种闲散安逸的生活，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这在一定程度上排遣了现实带给他的苦闷和离群索居的寂寞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。在游山玩水的过程中，他写下许多游记，为我国现代游记的发展做出了贡献。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月，郁达夫千里迢迢从杭州经青岛至北平，再次饱尝了故都的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，并于次月写下了优美的散文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《故都的秋》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316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79317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《荷 塘 月 色》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《荷塘月色》作于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1927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月，当时正值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大革命失败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，中国处于一片黑暗之中。在此之前，朱自清作为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大时代中一名小卒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，一直在呐喊和斗争。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但是在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四一二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反革命政变之后，新文化运动的统一战线发生分化。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仍然坚守文化批评阵地的知识分子感到一种从未有过的寂寞和凄凉，于是纷纷从斗争的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十字街头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钻进古典文学的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象牙之塔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作为一个爱国的民族主义者，朱自清做不到投笔从戎，拿起枪来革命，但他始终平息不了对当时社会现实的不满与憎恶，内心始终是抑郁的。课文中流露出的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想寻求安宁但又不可得、幻想超脱现实但又无法超脱的复杂心情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，正是那个时代他苦闷心境的折射。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2412</Words>
  <Application>Microsoft Office PowerPoint</Application>
  <PresentationFormat>自定义</PresentationFormat>
  <Paragraphs>88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2025-06-17T01:20:51Z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